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60" r:id="rId6"/>
    <p:sldId id="261" r:id="rId7"/>
    <p:sldId id="262" r:id="rId8"/>
    <p:sldId id="265" r:id="rId9"/>
    <p:sldId id="266" r:id="rId10"/>
    <p:sldId id="268" r:id="rId11"/>
    <p:sldId id="267" r:id="rId12"/>
    <p:sldId id="263" r:id="rId13"/>
    <p:sldId id="264"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C369-79C0-4DA4-4F8B-FEB7DC770C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A2BEFC0-955B-66C8-2203-73DDE99F5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6CE1DF7-189A-7867-17E6-487B84399569}"/>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5" name="Footer Placeholder 4">
            <a:extLst>
              <a:ext uri="{FF2B5EF4-FFF2-40B4-BE49-F238E27FC236}">
                <a16:creationId xmlns:a16="http://schemas.microsoft.com/office/drawing/2014/main" id="{C1EC6703-01CE-E3DD-3CC9-3E94E13655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3BF1B0D-2145-A067-B373-A42B32D29D03}"/>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471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7642-065E-CEAB-AB5C-8F50934E51A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A99FEE0-8A63-C73A-0D6E-7619B089C7E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1C64CC-1E70-C717-EF0E-A643F632AACD}"/>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5" name="Footer Placeholder 4">
            <a:extLst>
              <a:ext uri="{FF2B5EF4-FFF2-40B4-BE49-F238E27FC236}">
                <a16:creationId xmlns:a16="http://schemas.microsoft.com/office/drawing/2014/main" id="{556621D8-FA6D-4AA1-AA99-2FB0164D07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2CBEFB-213C-D4B4-61C8-DEF4EFB2B8CC}"/>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421490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8C023-F410-DF5D-2304-062CE40C8A3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728A9F4-3E61-2F9F-B22D-EBEF3C2C7C8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0557BA-8568-C62C-4C60-900DA4803EA8}"/>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5" name="Footer Placeholder 4">
            <a:extLst>
              <a:ext uri="{FF2B5EF4-FFF2-40B4-BE49-F238E27FC236}">
                <a16:creationId xmlns:a16="http://schemas.microsoft.com/office/drawing/2014/main" id="{EC521613-2574-7B78-4DF4-C68CC88C53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A80C49C-16CB-742E-4F4B-642A0C62AFB0}"/>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67907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3AFE-F6FE-C49D-8241-15FFB938777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205C411-497C-0CF9-4174-882BD291851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5D3DE3E-E4B8-1F95-A2B3-595C37B57656}"/>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5" name="Footer Placeholder 4">
            <a:extLst>
              <a:ext uri="{FF2B5EF4-FFF2-40B4-BE49-F238E27FC236}">
                <a16:creationId xmlns:a16="http://schemas.microsoft.com/office/drawing/2014/main" id="{A1D92493-147B-E1A2-52F2-25CFB95D96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F6ED7C-142F-F721-EEAA-B25B8ECCE8D6}"/>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94785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F9FA-0B55-1D34-ABAE-1C8F36FB1DE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96548D1-B7C8-7471-3E80-140A1B7A6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833F48-F089-8487-4552-8095DF39ED85}"/>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5" name="Footer Placeholder 4">
            <a:extLst>
              <a:ext uri="{FF2B5EF4-FFF2-40B4-BE49-F238E27FC236}">
                <a16:creationId xmlns:a16="http://schemas.microsoft.com/office/drawing/2014/main" id="{6E98A531-514F-8F4D-B6D8-9F18DA1FB32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3A0FC82-DC8F-0D31-24E0-422BF17F71BE}"/>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330984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7EF8-7E78-599E-2729-B0503381E7F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EDA6F9-C760-6A4A-8493-D6562DB57F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EEB21F-0923-6F93-B9DF-22554DAF79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48F96BC-B19B-9795-0AF1-B9D028BBE619}"/>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6" name="Footer Placeholder 5">
            <a:extLst>
              <a:ext uri="{FF2B5EF4-FFF2-40B4-BE49-F238E27FC236}">
                <a16:creationId xmlns:a16="http://schemas.microsoft.com/office/drawing/2014/main" id="{944BBE28-B051-B759-3822-446EF71FDBF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E802B6-B937-CBF5-A77A-CA22F1E811EC}"/>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352617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7AEB-3996-35FA-23EE-469DE502CD2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4E5E1A0-86E0-7984-57F8-D97C838D4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1EDAE6-607D-F078-0C47-6281410C84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E079989-DCDA-2EEA-A205-007300974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D50A987-55D8-F5D8-0DC2-1F9858913B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A026F9F-0A28-8E8F-2C20-A674446410E8}"/>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8" name="Footer Placeholder 7">
            <a:extLst>
              <a:ext uri="{FF2B5EF4-FFF2-40B4-BE49-F238E27FC236}">
                <a16:creationId xmlns:a16="http://schemas.microsoft.com/office/drawing/2014/main" id="{39FC237C-F9A5-A0B5-F1B5-B938A6E399D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DE8B249-D34D-2DBF-45D0-A61B263F132F}"/>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163928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E904-4294-F28A-40A8-91D7CE89A98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0151E15-7FDA-E1EB-B361-6B738DFF05B0}"/>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4" name="Footer Placeholder 3">
            <a:extLst>
              <a:ext uri="{FF2B5EF4-FFF2-40B4-BE49-F238E27FC236}">
                <a16:creationId xmlns:a16="http://schemas.microsoft.com/office/drawing/2014/main" id="{9DD77538-B617-635E-6C9B-9AF7483136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E1EBB0E-780B-2E36-2C26-9E62E6191AA7}"/>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45306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9202B-B7B5-F6B4-9713-0117DFC28BF4}"/>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3" name="Footer Placeholder 2">
            <a:extLst>
              <a:ext uri="{FF2B5EF4-FFF2-40B4-BE49-F238E27FC236}">
                <a16:creationId xmlns:a16="http://schemas.microsoft.com/office/drawing/2014/main" id="{4E80AA7E-F6C5-0127-592F-09E8A9EAF9F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A5492DF-21FC-72F6-8D58-21EB47EF793C}"/>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219929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D8BC-5F17-BE03-0309-40D2BE6369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C577BEC-4910-866A-3BBC-20346FAA5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94DEB38-7208-E192-C63A-D525ED35E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98D1F7-6BB8-159D-4F7D-95CAEFD53100}"/>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6" name="Footer Placeholder 5">
            <a:extLst>
              <a:ext uri="{FF2B5EF4-FFF2-40B4-BE49-F238E27FC236}">
                <a16:creationId xmlns:a16="http://schemas.microsoft.com/office/drawing/2014/main" id="{69FF37D4-FD6C-8675-FD05-A3DBC2C5E9F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B8DEADB-9C29-2470-4164-F7D361FD1994}"/>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337356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5F23F-C224-2E3E-A2E5-05BE72F212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64D6278-D822-689B-C007-BA61BEDF0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D20B25E-1C99-479F-DB9E-C04E4AD50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29B8C2-211E-2228-00AA-9B2443238610}"/>
              </a:ext>
            </a:extLst>
          </p:cNvPr>
          <p:cNvSpPr>
            <a:spLocks noGrp="1"/>
          </p:cNvSpPr>
          <p:nvPr>
            <p:ph type="dt" sz="half" idx="10"/>
          </p:nvPr>
        </p:nvSpPr>
        <p:spPr/>
        <p:txBody>
          <a:bodyPr/>
          <a:lstStyle/>
          <a:p>
            <a:fld id="{0DE264CD-2AF6-4114-AE77-88573A4C826D}" type="datetimeFigureOut">
              <a:rPr lang="en-GB" smtClean="0"/>
              <a:t>12/02/2024</a:t>
            </a:fld>
            <a:endParaRPr lang="en-GB" dirty="0"/>
          </a:p>
        </p:txBody>
      </p:sp>
      <p:sp>
        <p:nvSpPr>
          <p:cNvPr id="6" name="Footer Placeholder 5">
            <a:extLst>
              <a:ext uri="{FF2B5EF4-FFF2-40B4-BE49-F238E27FC236}">
                <a16:creationId xmlns:a16="http://schemas.microsoft.com/office/drawing/2014/main" id="{90A0A74D-2DFA-708B-563E-4124C14A532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270150-D381-527C-513F-A15932B44B1F}"/>
              </a:ext>
            </a:extLst>
          </p:cNvPr>
          <p:cNvSpPr>
            <a:spLocks noGrp="1"/>
          </p:cNvSpPr>
          <p:nvPr>
            <p:ph type="sldNum" sz="quarter" idx="12"/>
          </p:nvPr>
        </p:nvSpPr>
        <p:spPr/>
        <p:txBody>
          <a:bodyPr/>
          <a:lstStyle/>
          <a:p>
            <a:fld id="{4EF89B5D-AB8A-4129-9D2E-953E59C8BA4B}" type="slidenum">
              <a:rPr lang="en-GB" smtClean="0"/>
              <a:t>‹#›</a:t>
            </a:fld>
            <a:endParaRPr lang="en-GB" dirty="0"/>
          </a:p>
        </p:txBody>
      </p:sp>
    </p:spTree>
    <p:extLst>
      <p:ext uri="{BB962C8B-B14F-4D97-AF65-F5344CB8AC3E}">
        <p14:creationId xmlns:p14="http://schemas.microsoft.com/office/powerpoint/2010/main" val="231481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178A1-57C6-BAF5-9A47-C39BC385B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A16C5EF-F259-F1AB-D13F-27DA4194A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D917F6-C753-5EE7-E494-ECF3CBA1D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264CD-2AF6-4114-AE77-88573A4C826D}" type="datetimeFigureOut">
              <a:rPr lang="en-GB" smtClean="0"/>
              <a:t>12/02/2024</a:t>
            </a:fld>
            <a:endParaRPr lang="en-GB" dirty="0"/>
          </a:p>
        </p:txBody>
      </p:sp>
      <p:sp>
        <p:nvSpPr>
          <p:cNvPr id="5" name="Footer Placeholder 4">
            <a:extLst>
              <a:ext uri="{FF2B5EF4-FFF2-40B4-BE49-F238E27FC236}">
                <a16:creationId xmlns:a16="http://schemas.microsoft.com/office/drawing/2014/main" id="{CFFC9E0D-4D8F-6861-3D5F-030198945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652AB17-253E-0D18-946F-DB6F5138D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89B5D-AB8A-4129-9D2E-953E59C8BA4B}" type="slidenum">
              <a:rPr lang="en-GB" smtClean="0"/>
              <a:t>‹#›</a:t>
            </a:fld>
            <a:endParaRPr lang="en-GB" dirty="0"/>
          </a:p>
        </p:txBody>
      </p:sp>
    </p:spTree>
    <p:extLst>
      <p:ext uri="{BB962C8B-B14F-4D97-AF65-F5344CB8AC3E}">
        <p14:creationId xmlns:p14="http://schemas.microsoft.com/office/powerpoint/2010/main" val="364288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ofa11plus.com/tests/adaptive/demos" TargetMode="External"/><Relationship Id="rId2" Type="http://schemas.openxmlformats.org/officeDocument/2006/relationships/hyperlink" Target="https://www.bofa11plus.com/how-it-works/pupi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73A4-D0AC-AD88-0667-EF938C72BF38}"/>
              </a:ext>
            </a:extLst>
          </p:cNvPr>
          <p:cNvSpPr>
            <a:spLocks noGrp="1"/>
          </p:cNvSpPr>
          <p:nvPr>
            <p:ph type="title"/>
          </p:nvPr>
        </p:nvSpPr>
        <p:spPr/>
        <p:txBody>
          <a:bodyPr/>
          <a:lstStyle/>
          <a:p>
            <a:r>
              <a:rPr lang="en-GB" dirty="0"/>
              <a:t>Children’s guide to BOFA</a:t>
            </a:r>
          </a:p>
        </p:txBody>
      </p:sp>
      <p:pic>
        <p:nvPicPr>
          <p:cNvPr id="5" name="Picture 4">
            <a:extLst>
              <a:ext uri="{FF2B5EF4-FFF2-40B4-BE49-F238E27FC236}">
                <a16:creationId xmlns:a16="http://schemas.microsoft.com/office/drawing/2014/main" id="{21D22EC8-0C08-5508-3CBA-71210464DBDD}"/>
              </a:ext>
            </a:extLst>
          </p:cNvPr>
          <p:cNvPicPr>
            <a:picLocks noChangeAspect="1"/>
          </p:cNvPicPr>
          <p:nvPr/>
        </p:nvPicPr>
        <p:blipFill>
          <a:blip r:embed="rId2"/>
          <a:stretch>
            <a:fillRect/>
          </a:stretch>
        </p:blipFill>
        <p:spPr>
          <a:xfrm>
            <a:off x="1043176" y="2530194"/>
            <a:ext cx="6193180" cy="1594566"/>
          </a:xfrm>
          <a:prstGeom prst="rect">
            <a:avLst/>
          </a:prstGeom>
        </p:spPr>
      </p:pic>
    </p:spTree>
    <p:extLst>
      <p:ext uri="{BB962C8B-B14F-4D97-AF65-F5344CB8AC3E}">
        <p14:creationId xmlns:p14="http://schemas.microsoft.com/office/powerpoint/2010/main" val="105733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27BB20-F8EF-2DBA-7DD1-A43389EE016C}"/>
              </a:ext>
            </a:extLst>
          </p:cNvPr>
          <p:cNvPicPr>
            <a:picLocks noChangeAspect="1"/>
          </p:cNvPicPr>
          <p:nvPr/>
        </p:nvPicPr>
        <p:blipFill>
          <a:blip r:embed="rId2"/>
          <a:stretch>
            <a:fillRect/>
          </a:stretch>
        </p:blipFill>
        <p:spPr>
          <a:xfrm>
            <a:off x="3733227" y="2805076"/>
            <a:ext cx="7962853" cy="3775637"/>
          </a:xfrm>
          <a:prstGeom prst="rect">
            <a:avLst/>
          </a:prstGeom>
        </p:spPr>
      </p:pic>
      <p:pic>
        <p:nvPicPr>
          <p:cNvPr id="7" name="Picture 6">
            <a:extLst>
              <a:ext uri="{FF2B5EF4-FFF2-40B4-BE49-F238E27FC236}">
                <a16:creationId xmlns:a16="http://schemas.microsoft.com/office/drawing/2014/main" id="{6A93EA13-ABF6-0FBE-8B96-82AD235DC1DC}"/>
              </a:ext>
            </a:extLst>
          </p:cNvPr>
          <p:cNvPicPr>
            <a:picLocks noChangeAspect="1"/>
          </p:cNvPicPr>
          <p:nvPr/>
        </p:nvPicPr>
        <p:blipFill>
          <a:blip r:embed="rId3"/>
          <a:stretch>
            <a:fillRect/>
          </a:stretch>
        </p:blipFill>
        <p:spPr>
          <a:xfrm>
            <a:off x="639392" y="339164"/>
            <a:ext cx="4940622" cy="3138679"/>
          </a:xfrm>
          <a:prstGeom prst="rect">
            <a:avLst/>
          </a:prstGeom>
        </p:spPr>
      </p:pic>
      <p:cxnSp>
        <p:nvCxnSpPr>
          <p:cNvPr id="8" name="Straight Arrow Connector 7">
            <a:extLst>
              <a:ext uri="{FF2B5EF4-FFF2-40B4-BE49-F238E27FC236}">
                <a16:creationId xmlns:a16="http://schemas.microsoft.com/office/drawing/2014/main" id="{8C3079DA-87A2-D1E6-A4AF-572CF8E25FB9}"/>
              </a:ext>
            </a:extLst>
          </p:cNvPr>
          <p:cNvCxnSpPr>
            <a:cxnSpLocks/>
          </p:cNvCxnSpPr>
          <p:nvPr/>
        </p:nvCxnSpPr>
        <p:spPr>
          <a:xfrm flipH="1">
            <a:off x="4180114" y="1306286"/>
            <a:ext cx="4008235" cy="11687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8CF8B92-CB58-2CFC-1CEB-E4A0536127A0}"/>
              </a:ext>
            </a:extLst>
          </p:cNvPr>
          <p:cNvSpPr txBox="1"/>
          <p:nvPr/>
        </p:nvSpPr>
        <p:spPr>
          <a:xfrm>
            <a:off x="7714653" y="277287"/>
            <a:ext cx="4104486" cy="923330"/>
          </a:xfrm>
          <a:prstGeom prst="rect">
            <a:avLst/>
          </a:prstGeom>
          <a:noFill/>
        </p:spPr>
        <p:txBody>
          <a:bodyPr wrap="square" rtlCol="0">
            <a:spAutoFit/>
          </a:bodyPr>
          <a:lstStyle/>
          <a:p>
            <a:r>
              <a:rPr lang="en-GB" dirty="0">
                <a:solidFill>
                  <a:srgbClr val="7030A0"/>
                </a:solidFill>
              </a:rPr>
              <a:t>Your markbook gives you more detailed feedback on your strengths and weaknesses.</a:t>
            </a:r>
          </a:p>
        </p:txBody>
      </p:sp>
    </p:spTree>
    <p:extLst>
      <p:ext uri="{BB962C8B-B14F-4D97-AF65-F5344CB8AC3E}">
        <p14:creationId xmlns:p14="http://schemas.microsoft.com/office/powerpoint/2010/main" val="20383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67FF81-5177-2479-6F9E-41072FBF1630}"/>
              </a:ext>
            </a:extLst>
          </p:cNvPr>
          <p:cNvPicPr>
            <a:picLocks noChangeAspect="1"/>
          </p:cNvPicPr>
          <p:nvPr/>
        </p:nvPicPr>
        <p:blipFill>
          <a:blip r:embed="rId2"/>
          <a:stretch>
            <a:fillRect/>
          </a:stretch>
        </p:blipFill>
        <p:spPr>
          <a:xfrm>
            <a:off x="2358189" y="1611387"/>
            <a:ext cx="8335020" cy="4411659"/>
          </a:xfrm>
          <a:prstGeom prst="rect">
            <a:avLst/>
          </a:prstGeom>
        </p:spPr>
      </p:pic>
      <p:cxnSp>
        <p:nvCxnSpPr>
          <p:cNvPr id="6" name="Straight Arrow Connector 5">
            <a:extLst>
              <a:ext uri="{FF2B5EF4-FFF2-40B4-BE49-F238E27FC236}">
                <a16:creationId xmlns:a16="http://schemas.microsoft.com/office/drawing/2014/main" id="{D6298CD6-3E8B-8E88-F423-9F9A326CA614}"/>
              </a:ext>
            </a:extLst>
          </p:cNvPr>
          <p:cNvCxnSpPr>
            <a:cxnSpLocks/>
          </p:cNvCxnSpPr>
          <p:nvPr/>
        </p:nvCxnSpPr>
        <p:spPr>
          <a:xfrm>
            <a:off x="1453116" y="574158"/>
            <a:ext cx="3380141" cy="112401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FA0E37-EC96-CB54-07AE-6DBC3417ACFF}"/>
              </a:ext>
            </a:extLst>
          </p:cNvPr>
          <p:cNvSpPr txBox="1"/>
          <p:nvPr/>
        </p:nvSpPr>
        <p:spPr>
          <a:xfrm>
            <a:off x="1732548" y="316259"/>
            <a:ext cx="4346575" cy="369332"/>
          </a:xfrm>
          <a:prstGeom prst="rect">
            <a:avLst/>
          </a:prstGeom>
          <a:noFill/>
        </p:spPr>
        <p:txBody>
          <a:bodyPr wrap="none" rtlCol="0">
            <a:spAutoFit/>
          </a:bodyPr>
          <a:lstStyle/>
          <a:p>
            <a:r>
              <a:rPr lang="en-GB" dirty="0">
                <a:solidFill>
                  <a:srgbClr val="7030A0"/>
                </a:solidFill>
              </a:rPr>
              <a:t>You can also gain awards for excellent effort.</a:t>
            </a:r>
          </a:p>
        </p:txBody>
      </p:sp>
    </p:spTree>
    <p:extLst>
      <p:ext uri="{BB962C8B-B14F-4D97-AF65-F5344CB8AC3E}">
        <p14:creationId xmlns:p14="http://schemas.microsoft.com/office/powerpoint/2010/main" val="13428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7416F-4126-7045-290C-2E652BDE6F7A}"/>
              </a:ext>
            </a:extLst>
          </p:cNvPr>
          <p:cNvPicPr>
            <a:picLocks noChangeAspect="1"/>
          </p:cNvPicPr>
          <p:nvPr/>
        </p:nvPicPr>
        <p:blipFill>
          <a:blip r:embed="rId2"/>
          <a:stretch>
            <a:fillRect/>
          </a:stretch>
        </p:blipFill>
        <p:spPr>
          <a:xfrm>
            <a:off x="3303181" y="1312815"/>
            <a:ext cx="8154747" cy="4978116"/>
          </a:xfrm>
          <a:prstGeom prst="rect">
            <a:avLst/>
          </a:prstGeom>
        </p:spPr>
      </p:pic>
      <p:cxnSp>
        <p:nvCxnSpPr>
          <p:cNvPr id="7" name="Straight Arrow Connector 6">
            <a:extLst>
              <a:ext uri="{FF2B5EF4-FFF2-40B4-BE49-F238E27FC236}">
                <a16:creationId xmlns:a16="http://schemas.microsoft.com/office/drawing/2014/main" id="{D0B080D0-3272-94FE-B62D-F0DD8F0A9972}"/>
              </a:ext>
            </a:extLst>
          </p:cNvPr>
          <p:cNvCxnSpPr/>
          <p:nvPr/>
        </p:nvCxnSpPr>
        <p:spPr>
          <a:xfrm>
            <a:off x="1453116" y="574158"/>
            <a:ext cx="3707219" cy="13964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8B2DE3-3AB4-1A3C-FD7C-D924393155B2}"/>
              </a:ext>
            </a:extLst>
          </p:cNvPr>
          <p:cNvSpPr txBox="1"/>
          <p:nvPr/>
        </p:nvSpPr>
        <p:spPr>
          <a:xfrm>
            <a:off x="1732548" y="316259"/>
            <a:ext cx="3268652" cy="369332"/>
          </a:xfrm>
          <a:prstGeom prst="rect">
            <a:avLst/>
          </a:prstGeom>
          <a:noFill/>
        </p:spPr>
        <p:txBody>
          <a:bodyPr wrap="none" rtlCol="0">
            <a:spAutoFit/>
          </a:bodyPr>
          <a:lstStyle/>
          <a:p>
            <a:r>
              <a:rPr lang="en-GB" dirty="0">
                <a:solidFill>
                  <a:srgbClr val="0070C0"/>
                </a:solidFill>
              </a:rPr>
              <a:t>Click here for non- adaptive tests</a:t>
            </a:r>
          </a:p>
        </p:txBody>
      </p:sp>
      <p:cxnSp>
        <p:nvCxnSpPr>
          <p:cNvPr id="9" name="Straight Arrow Connector 8">
            <a:extLst>
              <a:ext uri="{FF2B5EF4-FFF2-40B4-BE49-F238E27FC236}">
                <a16:creationId xmlns:a16="http://schemas.microsoft.com/office/drawing/2014/main" id="{4D8767A7-611D-EBA5-2B01-B42AF70CD393}"/>
              </a:ext>
            </a:extLst>
          </p:cNvPr>
          <p:cNvCxnSpPr>
            <a:cxnSpLocks/>
          </p:cNvCxnSpPr>
          <p:nvPr/>
        </p:nvCxnSpPr>
        <p:spPr>
          <a:xfrm>
            <a:off x="2055681" y="3602598"/>
            <a:ext cx="7473330" cy="110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34D5CE-FEF5-33E2-B3E7-76AC7E9827B7}"/>
              </a:ext>
            </a:extLst>
          </p:cNvPr>
          <p:cNvSpPr txBox="1"/>
          <p:nvPr/>
        </p:nvSpPr>
        <p:spPr>
          <a:xfrm>
            <a:off x="504114" y="3369988"/>
            <a:ext cx="2618301" cy="369332"/>
          </a:xfrm>
          <a:prstGeom prst="rect">
            <a:avLst/>
          </a:prstGeom>
          <a:noFill/>
        </p:spPr>
        <p:txBody>
          <a:bodyPr wrap="square" rtlCol="0">
            <a:spAutoFit/>
          </a:bodyPr>
          <a:lstStyle/>
          <a:p>
            <a:r>
              <a:rPr lang="en-GB" dirty="0">
                <a:solidFill>
                  <a:srgbClr val="0070C0"/>
                </a:solidFill>
              </a:rPr>
              <a:t>Then here…</a:t>
            </a:r>
          </a:p>
        </p:txBody>
      </p:sp>
    </p:spTree>
    <p:extLst>
      <p:ext uri="{BB962C8B-B14F-4D97-AF65-F5344CB8AC3E}">
        <p14:creationId xmlns:p14="http://schemas.microsoft.com/office/powerpoint/2010/main" val="2821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C2F63-8C79-9A18-CE5A-529EA30B9E62}"/>
              </a:ext>
            </a:extLst>
          </p:cNvPr>
          <p:cNvPicPr>
            <a:picLocks noChangeAspect="1"/>
          </p:cNvPicPr>
          <p:nvPr/>
        </p:nvPicPr>
        <p:blipFill>
          <a:blip r:embed="rId2"/>
          <a:stretch>
            <a:fillRect/>
          </a:stretch>
        </p:blipFill>
        <p:spPr>
          <a:xfrm>
            <a:off x="3522921" y="1364658"/>
            <a:ext cx="7968407" cy="4890829"/>
          </a:xfrm>
          <a:prstGeom prst="rect">
            <a:avLst/>
          </a:prstGeom>
        </p:spPr>
      </p:pic>
      <p:sp>
        <p:nvSpPr>
          <p:cNvPr id="6" name="TextBox 5">
            <a:extLst>
              <a:ext uri="{FF2B5EF4-FFF2-40B4-BE49-F238E27FC236}">
                <a16:creationId xmlns:a16="http://schemas.microsoft.com/office/drawing/2014/main" id="{4D7AE0C1-ED68-4EED-06E4-0667FD3E7825}"/>
              </a:ext>
            </a:extLst>
          </p:cNvPr>
          <p:cNvSpPr txBox="1"/>
          <p:nvPr/>
        </p:nvSpPr>
        <p:spPr>
          <a:xfrm>
            <a:off x="868299" y="417847"/>
            <a:ext cx="3167085" cy="369332"/>
          </a:xfrm>
          <a:prstGeom prst="rect">
            <a:avLst/>
          </a:prstGeom>
          <a:noFill/>
        </p:spPr>
        <p:txBody>
          <a:bodyPr wrap="none" rtlCol="0">
            <a:spAutoFit/>
          </a:bodyPr>
          <a:lstStyle/>
          <a:p>
            <a:r>
              <a:rPr lang="en-GB" dirty="0">
                <a:solidFill>
                  <a:srgbClr val="0070C0"/>
                </a:solidFill>
              </a:rPr>
              <a:t>There are loads to choose from.</a:t>
            </a:r>
          </a:p>
        </p:txBody>
      </p:sp>
    </p:spTree>
    <p:extLst>
      <p:ext uri="{BB962C8B-B14F-4D97-AF65-F5344CB8AC3E}">
        <p14:creationId xmlns:p14="http://schemas.microsoft.com/office/powerpoint/2010/main" val="39531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73A4-D0AC-AD88-0667-EF938C72BF38}"/>
              </a:ext>
            </a:extLst>
          </p:cNvPr>
          <p:cNvSpPr>
            <a:spLocks noGrp="1"/>
          </p:cNvSpPr>
          <p:nvPr>
            <p:ph type="title"/>
          </p:nvPr>
        </p:nvSpPr>
        <p:spPr/>
        <p:txBody>
          <a:bodyPr/>
          <a:lstStyle/>
          <a:p>
            <a:r>
              <a:rPr lang="en-GB" dirty="0"/>
              <a:t>Additional parental information</a:t>
            </a:r>
          </a:p>
        </p:txBody>
      </p:sp>
      <p:sp>
        <p:nvSpPr>
          <p:cNvPr id="3" name="Title 1">
            <a:extLst>
              <a:ext uri="{FF2B5EF4-FFF2-40B4-BE49-F238E27FC236}">
                <a16:creationId xmlns:a16="http://schemas.microsoft.com/office/drawing/2014/main" id="{789B4328-1EC5-136F-2E69-21D1DB4E732C}"/>
              </a:ext>
            </a:extLst>
          </p:cNvPr>
          <p:cNvSpPr txBox="1">
            <a:spLocks/>
          </p:cNvSpPr>
          <p:nvPr/>
        </p:nvSpPr>
        <p:spPr>
          <a:xfrm>
            <a:off x="838200" y="14663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You can link your child’s details to your account so you get updates on their progress.</a:t>
            </a:r>
          </a:p>
        </p:txBody>
      </p:sp>
      <p:pic>
        <p:nvPicPr>
          <p:cNvPr id="7" name="Picture 6">
            <a:extLst>
              <a:ext uri="{FF2B5EF4-FFF2-40B4-BE49-F238E27FC236}">
                <a16:creationId xmlns:a16="http://schemas.microsoft.com/office/drawing/2014/main" id="{A1D00093-372D-B11E-D253-93E65FFC4840}"/>
              </a:ext>
            </a:extLst>
          </p:cNvPr>
          <p:cNvPicPr>
            <a:picLocks noChangeAspect="1"/>
          </p:cNvPicPr>
          <p:nvPr/>
        </p:nvPicPr>
        <p:blipFill>
          <a:blip r:embed="rId2"/>
          <a:stretch>
            <a:fillRect/>
          </a:stretch>
        </p:blipFill>
        <p:spPr>
          <a:xfrm>
            <a:off x="941902" y="2878906"/>
            <a:ext cx="6681103" cy="3947619"/>
          </a:xfrm>
          <a:prstGeom prst="rect">
            <a:avLst/>
          </a:prstGeom>
        </p:spPr>
      </p:pic>
      <p:cxnSp>
        <p:nvCxnSpPr>
          <p:cNvPr id="9" name="Straight Arrow Connector 8">
            <a:extLst>
              <a:ext uri="{FF2B5EF4-FFF2-40B4-BE49-F238E27FC236}">
                <a16:creationId xmlns:a16="http://schemas.microsoft.com/office/drawing/2014/main" id="{A4D60824-593A-58F4-039E-B3096B9D0BAA}"/>
              </a:ext>
            </a:extLst>
          </p:cNvPr>
          <p:cNvCxnSpPr/>
          <p:nvPr/>
        </p:nvCxnSpPr>
        <p:spPr>
          <a:xfrm flipH="1" flipV="1">
            <a:off x="4317618" y="3893040"/>
            <a:ext cx="4743880" cy="8783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858D72-05DF-2E5F-94A4-B3967A2F2B9B}"/>
              </a:ext>
            </a:extLst>
          </p:cNvPr>
          <p:cNvSpPr txBox="1"/>
          <p:nvPr/>
        </p:nvSpPr>
        <p:spPr>
          <a:xfrm>
            <a:off x="9269597" y="4586714"/>
            <a:ext cx="2795317" cy="923330"/>
          </a:xfrm>
          <a:prstGeom prst="rect">
            <a:avLst/>
          </a:prstGeom>
          <a:noFill/>
        </p:spPr>
        <p:txBody>
          <a:bodyPr wrap="none" rtlCol="0">
            <a:spAutoFit/>
          </a:bodyPr>
          <a:lstStyle/>
          <a:p>
            <a:r>
              <a:rPr lang="en-GB" dirty="0"/>
              <a:t>After your child has logged</a:t>
            </a:r>
          </a:p>
          <a:p>
            <a:r>
              <a:rPr lang="en-GB" dirty="0"/>
              <a:t>in, ask them to click on ‘My </a:t>
            </a:r>
          </a:p>
          <a:p>
            <a:r>
              <a:rPr lang="en-GB" dirty="0"/>
              <a:t>Profile’</a:t>
            </a:r>
          </a:p>
        </p:txBody>
      </p:sp>
    </p:spTree>
    <p:extLst>
      <p:ext uri="{BB962C8B-B14F-4D97-AF65-F5344CB8AC3E}">
        <p14:creationId xmlns:p14="http://schemas.microsoft.com/office/powerpoint/2010/main" val="78074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BA43-C7A5-92FC-6F1B-CB052A2C6123}"/>
              </a:ext>
            </a:extLst>
          </p:cNvPr>
          <p:cNvSpPr>
            <a:spLocks noGrp="1"/>
          </p:cNvSpPr>
          <p:nvPr>
            <p:ph type="title"/>
          </p:nvPr>
        </p:nvSpPr>
        <p:spPr/>
        <p:txBody>
          <a:bodyPr/>
          <a:lstStyle/>
          <a:p>
            <a:r>
              <a:rPr lang="en-GB" dirty="0"/>
              <a:t>https//www.bofa11+.com</a:t>
            </a:r>
          </a:p>
        </p:txBody>
      </p:sp>
      <p:pic>
        <p:nvPicPr>
          <p:cNvPr id="5" name="Picture 4">
            <a:extLst>
              <a:ext uri="{FF2B5EF4-FFF2-40B4-BE49-F238E27FC236}">
                <a16:creationId xmlns:a16="http://schemas.microsoft.com/office/drawing/2014/main" id="{1DF58CD2-8777-9A07-6FC6-D3F9D75E558C}"/>
              </a:ext>
            </a:extLst>
          </p:cNvPr>
          <p:cNvPicPr>
            <a:picLocks noChangeAspect="1"/>
          </p:cNvPicPr>
          <p:nvPr/>
        </p:nvPicPr>
        <p:blipFill>
          <a:blip r:embed="rId2"/>
          <a:stretch>
            <a:fillRect/>
          </a:stretch>
        </p:blipFill>
        <p:spPr>
          <a:xfrm>
            <a:off x="274341" y="1934657"/>
            <a:ext cx="8274475" cy="4349974"/>
          </a:xfrm>
          <a:prstGeom prst="rect">
            <a:avLst/>
          </a:prstGeom>
        </p:spPr>
      </p:pic>
      <p:cxnSp>
        <p:nvCxnSpPr>
          <p:cNvPr id="7" name="Straight Arrow Connector 6">
            <a:extLst>
              <a:ext uri="{FF2B5EF4-FFF2-40B4-BE49-F238E27FC236}">
                <a16:creationId xmlns:a16="http://schemas.microsoft.com/office/drawing/2014/main" id="{F5D06DD3-59F9-53C1-93F2-C023F6BF5A9A}"/>
              </a:ext>
            </a:extLst>
          </p:cNvPr>
          <p:cNvCxnSpPr>
            <a:cxnSpLocks/>
          </p:cNvCxnSpPr>
          <p:nvPr/>
        </p:nvCxnSpPr>
        <p:spPr>
          <a:xfrm flipH="1" flipV="1">
            <a:off x="3066334" y="2399441"/>
            <a:ext cx="5211392" cy="3643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E39A346-0CFB-A0D8-DF03-8D13DE8C1739}"/>
              </a:ext>
            </a:extLst>
          </p:cNvPr>
          <p:cNvSpPr txBox="1"/>
          <p:nvPr/>
        </p:nvSpPr>
        <p:spPr>
          <a:xfrm>
            <a:off x="8394605" y="2589217"/>
            <a:ext cx="3320715" cy="646331"/>
          </a:xfrm>
          <a:prstGeom prst="rect">
            <a:avLst/>
          </a:prstGeom>
          <a:noFill/>
        </p:spPr>
        <p:txBody>
          <a:bodyPr wrap="square" rtlCol="0">
            <a:spAutoFit/>
          </a:bodyPr>
          <a:lstStyle/>
          <a:p>
            <a:r>
              <a:rPr lang="en-GB" dirty="0">
                <a:solidFill>
                  <a:srgbClr val="FF0000"/>
                </a:solidFill>
              </a:rPr>
              <a:t>If you search for it, check the web address</a:t>
            </a:r>
          </a:p>
        </p:txBody>
      </p:sp>
    </p:spTree>
    <p:extLst>
      <p:ext uri="{BB962C8B-B14F-4D97-AF65-F5344CB8AC3E}">
        <p14:creationId xmlns:p14="http://schemas.microsoft.com/office/powerpoint/2010/main" val="798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70D1A9-A7E4-B6A2-44DE-E2F665AFB6B9}"/>
              </a:ext>
            </a:extLst>
          </p:cNvPr>
          <p:cNvPicPr>
            <a:picLocks noChangeAspect="1"/>
          </p:cNvPicPr>
          <p:nvPr/>
        </p:nvPicPr>
        <p:blipFill>
          <a:blip r:embed="rId2"/>
          <a:stretch>
            <a:fillRect/>
          </a:stretch>
        </p:blipFill>
        <p:spPr>
          <a:xfrm>
            <a:off x="570151" y="873929"/>
            <a:ext cx="6513466" cy="3298527"/>
          </a:xfrm>
          <a:prstGeom prst="rect">
            <a:avLst/>
          </a:prstGeom>
        </p:spPr>
      </p:pic>
      <p:cxnSp>
        <p:nvCxnSpPr>
          <p:cNvPr id="7" name="Straight Arrow Connector 6">
            <a:extLst>
              <a:ext uri="{FF2B5EF4-FFF2-40B4-BE49-F238E27FC236}">
                <a16:creationId xmlns:a16="http://schemas.microsoft.com/office/drawing/2014/main" id="{83B5C7EC-33E0-CA5F-6A47-C4F3CDFD8B36}"/>
              </a:ext>
            </a:extLst>
          </p:cNvPr>
          <p:cNvCxnSpPr>
            <a:cxnSpLocks/>
          </p:cNvCxnSpPr>
          <p:nvPr/>
        </p:nvCxnSpPr>
        <p:spPr>
          <a:xfrm flipV="1">
            <a:off x="873149" y="2743200"/>
            <a:ext cx="2605696" cy="204802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05DF4096-0C03-535B-3DB9-678945FC9F6C}"/>
              </a:ext>
            </a:extLst>
          </p:cNvPr>
          <p:cNvSpPr txBox="1"/>
          <p:nvPr/>
        </p:nvSpPr>
        <p:spPr>
          <a:xfrm>
            <a:off x="611402" y="4881383"/>
            <a:ext cx="688009" cy="369332"/>
          </a:xfrm>
          <a:prstGeom prst="rect">
            <a:avLst/>
          </a:prstGeom>
          <a:noFill/>
        </p:spPr>
        <p:txBody>
          <a:bodyPr wrap="none" rtlCol="0">
            <a:spAutoFit/>
          </a:bodyPr>
          <a:lstStyle/>
          <a:p>
            <a:r>
              <a:rPr lang="en-GB" dirty="0">
                <a:solidFill>
                  <a:schemeClr val="accent6">
                    <a:lumMod val="50000"/>
                  </a:schemeClr>
                </a:solidFill>
              </a:rPr>
              <a:t>Login</a:t>
            </a:r>
          </a:p>
        </p:txBody>
      </p:sp>
      <p:pic>
        <p:nvPicPr>
          <p:cNvPr id="11" name="Picture 10">
            <a:extLst>
              <a:ext uri="{FF2B5EF4-FFF2-40B4-BE49-F238E27FC236}">
                <a16:creationId xmlns:a16="http://schemas.microsoft.com/office/drawing/2014/main" id="{D39A4C57-E297-01FF-9A2C-0186235E0080}"/>
              </a:ext>
            </a:extLst>
          </p:cNvPr>
          <p:cNvPicPr>
            <a:picLocks noChangeAspect="1"/>
          </p:cNvPicPr>
          <p:nvPr/>
        </p:nvPicPr>
        <p:blipFill>
          <a:blip r:embed="rId3"/>
          <a:stretch>
            <a:fillRect/>
          </a:stretch>
        </p:blipFill>
        <p:spPr>
          <a:xfrm>
            <a:off x="7159734" y="1794423"/>
            <a:ext cx="4982201" cy="4169802"/>
          </a:xfrm>
          <a:prstGeom prst="rect">
            <a:avLst/>
          </a:prstGeom>
        </p:spPr>
      </p:pic>
      <p:cxnSp>
        <p:nvCxnSpPr>
          <p:cNvPr id="13" name="Straight Arrow Connector 12">
            <a:extLst>
              <a:ext uri="{FF2B5EF4-FFF2-40B4-BE49-F238E27FC236}">
                <a16:creationId xmlns:a16="http://schemas.microsoft.com/office/drawing/2014/main" id="{8D52CC00-91AA-FA3D-FAFC-248912745A9B}"/>
              </a:ext>
            </a:extLst>
          </p:cNvPr>
          <p:cNvCxnSpPr>
            <a:cxnSpLocks/>
            <a:stCxn id="8" idx="3"/>
          </p:cNvCxnSpPr>
          <p:nvPr/>
        </p:nvCxnSpPr>
        <p:spPr>
          <a:xfrm flipV="1">
            <a:off x="1299411" y="4365744"/>
            <a:ext cx="7033317" cy="70030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4691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FD08-C19A-7D15-5103-4914211E065A}"/>
              </a:ext>
            </a:extLst>
          </p:cNvPr>
          <p:cNvSpPr>
            <a:spLocks noGrp="1"/>
          </p:cNvSpPr>
          <p:nvPr>
            <p:ph type="title"/>
          </p:nvPr>
        </p:nvSpPr>
        <p:spPr/>
        <p:txBody>
          <a:bodyPr>
            <a:normAutofit fontScale="90000"/>
          </a:bodyPr>
          <a:lstStyle/>
          <a:p>
            <a:r>
              <a:rPr lang="en-GB" dirty="0"/>
              <a:t>Your login details are your school email address and the password you use to log on at school</a:t>
            </a:r>
          </a:p>
        </p:txBody>
      </p:sp>
      <p:sp>
        <p:nvSpPr>
          <p:cNvPr id="4" name="Title 1">
            <a:extLst>
              <a:ext uri="{FF2B5EF4-FFF2-40B4-BE49-F238E27FC236}">
                <a16:creationId xmlns:a16="http://schemas.microsoft.com/office/drawing/2014/main" id="{40FAAD7B-3D0C-66E8-56EA-0E3D3C3D7D7C}"/>
              </a:ext>
            </a:extLst>
          </p:cNvPr>
          <p:cNvSpPr txBox="1">
            <a:spLocks/>
          </p:cNvSpPr>
          <p:nvPr/>
        </p:nvSpPr>
        <p:spPr>
          <a:xfrm>
            <a:off x="900076" y="2890611"/>
            <a:ext cx="75428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6">
                    <a:lumMod val="50000"/>
                  </a:schemeClr>
                </a:solidFill>
              </a:rPr>
              <a:t>jsmith@newlandhouse.net</a:t>
            </a:r>
          </a:p>
        </p:txBody>
      </p:sp>
      <p:sp>
        <p:nvSpPr>
          <p:cNvPr id="5" name="Title 1">
            <a:extLst>
              <a:ext uri="{FF2B5EF4-FFF2-40B4-BE49-F238E27FC236}">
                <a16:creationId xmlns:a16="http://schemas.microsoft.com/office/drawing/2014/main" id="{CC09DF2F-5D31-504B-CB27-A2E04583CAE1}"/>
              </a:ext>
            </a:extLst>
          </p:cNvPr>
          <p:cNvSpPr txBox="1">
            <a:spLocks/>
          </p:cNvSpPr>
          <p:nvPr/>
        </p:nvSpPr>
        <p:spPr>
          <a:xfrm>
            <a:off x="900076" y="1900583"/>
            <a:ext cx="33075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7030A0"/>
                </a:solidFill>
              </a:rPr>
              <a:t>For example:</a:t>
            </a:r>
          </a:p>
        </p:txBody>
      </p:sp>
      <p:sp>
        <p:nvSpPr>
          <p:cNvPr id="6" name="Title 1">
            <a:extLst>
              <a:ext uri="{FF2B5EF4-FFF2-40B4-BE49-F238E27FC236}">
                <a16:creationId xmlns:a16="http://schemas.microsoft.com/office/drawing/2014/main" id="{0FA1D94D-6339-A90B-13A6-2A4423CE3000}"/>
              </a:ext>
            </a:extLst>
          </p:cNvPr>
          <p:cNvSpPr txBox="1">
            <a:spLocks/>
          </p:cNvSpPr>
          <p:nvPr/>
        </p:nvSpPr>
        <p:spPr>
          <a:xfrm>
            <a:off x="838200" y="3631855"/>
            <a:ext cx="17812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6">
                    <a:lumMod val="50000"/>
                  </a:schemeClr>
                </a:solidFill>
              </a:rPr>
              <a:t>js680</a:t>
            </a:r>
          </a:p>
        </p:txBody>
      </p:sp>
    </p:spTree>
    <p:extLst>
      <p:ext uri="{BB962C8B-B14F-4D97-AF65-F5344CB8AC3E}">
        <p14:creationId xmlns:p14="http://schemas.microsoft.com/office/powerpoint/2010/main" val="21709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83E-2AEE-6FC5-CEFC-5570287FB4BC}"/>
              </a:ext>
            </a:extLst>
          </p:cNvPr>
          <p:cNvSpPr>
            <a:spLocks noGrp="1"/>
          </p:cNvSpPr>
          <p:nvPr>
            <p:ph type="title"/>
          </p:nvPr>
        </p:nvSpPr>
        <p:spPr/>
        <p:txBody>
          <a:bodyPr/>
          <a:lstStyle/>
          <a:p>
            <a:r>
              <a:rPr lang="en-GB" dirty="0">
                <a:solidFill>
                  <a:srgbClr val="7030A0"/>
                </a:solidFill>
              </a:rPr>
              <a:t>What is Bofa?</a:t>
            </a:r>
          </a:p>
        </p:txBody>
      </p:sp>
      <p:sp>
        <p:nvSpPr>
          <p:cNvPr id="4" name="Title 1">
            <a:extLst>
              <a:ext uri="{FF2B5EF4-FFF2-40B4-BE49-F238E27FC236}">
                <a16:creationId xmlns:a16="http://schemas.microsoft.com/office/drawing/2014/main" id="{E942DA26-A04A-6B3A-4FA5-FF696C320246}"/>
              </a:ext>
            </a:extLst>
          </p:cNvPr>
          <p:cNvSpPr txBox="1">
            <a:spLocks/>
          </p:cNvSpPr>
          <p:nvPr/>
        </p:nvSpPr>
        <p:spPr>
          <a:xfrm>
            <a:off x="949349" y="14869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hlinkClick r:id="rId2"/>
              </a:rPr>
              <a:t>Here</a:t>
            </a:r>
            <a:r>
              <a:rPr lang="en-GB" dirty="0"/>
              <a:t> is an explanation.</a:t>
            </a:r>
          </a:p>
        </p:txBody>
      </p:sp>
      <p:sp>
        <p:nvSpPr>
          <p:cNvPr id="5" name="Title 1">
            <a:extLst>
              <a:ext uri="{FF2B5EF4-FFF2-40B4-BE49-F238E27FC236}">
                <a16:creationId xmlns:a16="http://schemas.microsoft.com/office/drawing/2014/main" id="{5D77A483-5E37-BE5E-DCC4-0A8A3B40EA32}"/>
              </a:ext>
            </a:extLst>
          </p:cNvPr>
          <p:cNvSpPr txBox="1">
            <a:spLocks/>
          </p:cNvSpPr>
          <p:nvPr/>
        </p:nvSpPr>
        <p:spPr>
          <a:xfrm>
            <a:off x="949349" y="29100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7030A0"/>
                </a:solidFill>
              </a:rPr>
              <a:t>What do the activities look like?</a:t>
            </a:r>
          </a:p>
        </p:txBody>
      </p:sp>
      <p:sp>
        <p:nvSpPr>
          <p:cNvPr id="6" name="Title 1">
            <a:extLst>
              <a:ext uri="{FF2B5EF4-FFF2-40B4-BE49-F238E27FC236}">
                <a16:creationId xmlns:a16="http://schemas.microsoft.com/office/drawing/2014/main" id="{A0C277F4-542F-8F45-2047-65FA47E205FD}"/>
              </a:ext>
            </a:extLst>
          </p:cNvPr>
          <p:cNvSpPr txBox="1">
            <a:spLocks/>
          </p:cNvSpPr>
          <p:nvPr/>
        </p:nvSpPr>
        <p:spPr>
          <a:xfrm>
            <a:off x="1046747" y="42356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Let’s look at some of the </a:t>
            </a:r>
            <a:r>
              <a:rPr lang="en-GB" dirty="0">
                <a:solidFill>
                  <a:srgbClr val="7030A0"/>
                </a:solidFill>
                <a:hlinkClick r:id="rId3"/>
              </a:rPr>
              <a:t>demos</a:t>
            </a:r>
            <a:r>
              <a:rPr lang="en-GB" dirty="0">
                <a:solidFill>
                  <a:srgbClr val="7030A0"/>
                </a:solidFill>
              </a:rPr>
              <a:t>.</a:t>
            </a:r>
          </a:p>
        </p:txBody>
      </p:sp>
    </p:spTree>
    <p:extLst>
      <p:ext uri="{BB962C8B-B14F-4D97-AF65-F5344CB8AC3E}">
        <p14:creationId xmlns:p14="http://schemas.microsoft.com/office/powerpoint/2010/main" val="10743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F48D-6905-4950-AFF6-CA67938A6D42}"/>
              </a:ext>
            </a:extLst>
          </p:cNvPr>
          <p:cNvSpPr>
            <a:spLocks noGrp="1"/>
          </p:cNvSpPr>
          <p:nvPr>
            <p:ph type="title"/>
          </p:nvPr>
        </p:nvSpPr>
        <p:spPr/>
        <p:txBody>
          <a:bodyPr/>
          <a:lstStyle/>
          <a:p>
            <a:r>
              <a:rPr lang="en-GB" dirty="0"/>
              <a:t>There are two sides to Bofa- </a:t>
            </a:r>
            <a:r>
              <a:rPr lang="en-GB" dirty="0">
                <a:solidFill>
                  <a:srgbClr val="7030A0"/>
                </a:solidFill>
              </a:rPr>
              <a:t>adaptive</a:t>
            </a:r>
            <a:r>
              <a:rPr lang="en-GB" dirty="0"/>
              <a:t> and </a:t>
            </a:r>
            <a:r>
              <a:rPr lang="en-GB" dirty="0">
                <a:solidFill>
                  <a:srgbClr val="0070C0"/>
                </a:solidFill>
              </a:rPr>
              <a:t>non-adaptive</a:t>
            </a:r>
            <a:r>
              <a:rPr lang="en-GB" dirty="0"/>
              <a:t> activities.</a:t>
            </a:r>
          </a:p>
        </p:txBody>
      </p:sp>
      <p:sp>
        <p:nvSpPr>
          <p:cNvPr id="4" name="Title 1">
            <a:extLst>
              <a:ext uri="{FF2B5EF4-FFF2-40B4-BE49-F238E27FC236}">
                <a16:creationId xmlns:a16="http://schemas.microsoft.com/office/drawing/2014/main" id="{7C2F6341-5E1B-4983-AD07-0F8E28EBC4B6}"/>
              </a:ext>
            </a:extLst>
          </p:cNvPr>
          <p:cNvSpPr txBox="1">
            <a:spLocks/>
          </p:cNvSpPr>
          <p:nvPr/>
        </p:nvSpPr>
        <p:spPr>
          <a:xfrm>
            <a:off x="784345" y="2443084"/>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7030A0"/>
                </a:solidFill>
              </a:rPr>
              <a:t>Adaptive activities will become harder or easier as you go through them. As you use Bofa more, adaptive activities will offer you questions that you have found harder to help you get better on them, rather than you doing things that you already know.</a:t>
            </a:r>
          </a:p>
        </p:txBody>
      </p:sp>
      <p:sp>
        <p:nvSpPr>
          <p:cNvPr id="5" name="Title 1">
            <a:extLst>
              <a:ext uri="{FF2B5EF4-FFF2-40B4-BE49-F238E27FC236}">
                <a16:creationId xmlns:a16="http://schemas.microsoft.com/office/drawing/2014/main" id="{659FDF48-A8E9-46FB-6871-A8F639046737}"/>
              </a:ext>
            </a:extLst>
          </p:cNvPr>
          <p:cNvSpPr txBox="1">
            <a:spLocks/>
          </p:cNvSpPr>
          <p:nvPr/>
        </p:nvSpPr>
        <p:spPr>
          <a:xfrm>
            <a:off x="784345" y="504992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Non-adaptive activities are ones in which the questions are the same for everyone and you work your way through them.</a:t>
            </a:r>
          </a:p>
        </p:txBody>
      </p:sp>
    </p:spTree>
    <p:extLst>
      <p:ext uri="{BB962C8B-B14F-4D97-AF65-F5344CB8AC3E}">
        <p14:creationId xmlns:p14="http://schemas.microsoft.com/office/powerpoint/2010/main" val="92823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7416F-4126-7045-290C-2E652BDE6F7A}"/>
              </a:ext>
            </a:extLst>
          </p:cNvPr>
          <p:cNvPicPr>
            <a:picLocks noChangeAspect="1"/>
          </p:cNvPicPr>
          <p:nvPr/>
        </p:nvPicPr>
        <p:blipFill>
          <a:blip r:embed="rId2"/>
          <a:stretch>
            <a:fillRect/>
          </a:stretch>
        </p:blipFill>
        <p:spPr>
          <a:xfrm>
            <a:off x="3303181" y="1312815"/>
            <a:ext cx="8154747" cy="4978116"/>
          </a:xfrm>
          <a:prstGeom prst="rect">
            <a:avLst/>
          </a:prstGeom>
        </p:spPr>
      </p:pic>
      <p:cxnSp>
        <p:nvCxnSpPr>
          <p:cNvPr id="7" name="Straight Arrow Connector 6">
            <a:extLst>
              <a:ext uri="{FF2B5EF4-FFF2-40B4-BE49-F238E27FC236}">
                <a16:creationId xmlns:a16="http://schemas.microsoft.com/office/drawing/2014/main" id="{D0B080D0-3272-94FE-B62D-F0DD8F0A9972}"/>
              </a:ext>
            </a:extLst>
          </p:cNvPr>
          <p:cNvCxnSpPr/>
          <p:nvPr/>
        </p:nvCxnSpPr>
        <p:spPr>
          <a:xfrm>
            <a:off x="1453116" y="574158"/>
            <a:ext cx="3707219" cy="139640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8B2DE3-3AB4-1A3C-FD7C-D924393155B2}"/>
              </a:ext>
            </a:extLst>
          </p:cNvPr>
          <p:cNvSpPr txBox="1"/>
          <p:nvPr/>
        </p:nvSpPr>
        <p:spPr>
          <a:xfrm>
            <a:off x="1732548" y="316259"/>
            <a:ext cx="2779735" cy="369332"/>
          </a:xfrm>
          <a:prstGeom prst="rect">
            <a:avLst/>
          </a:prstGeom>
          <a:noFill/>
        </p:spPr>
        <p:txBody>
          <a:bodyPr wrap="none" rtlCol="0">
            <a:spAutoFit/>
          </a:bodyPr>
          <a:lstStyle/>
          <a:p>
            <a:r>
              <a:rPr lang="en-GB" dirty="0">
                <a:solidFill>
                  <a:srgbClr val="7030A0"/>
                </a:solidFill>
              </a:rPr>
              <a:t>Click here for adaptive tests</a:t>
            </a:r>
          </a:p>
        </p:txBody>
      </p:sp>
      <p:cxnSp>
        <p:nvCxnSpPr>
          <p:cNvPr id="9" name="Straight Arrow Connector 8">
            <a:extLst>
              <a:ext uri="{FF2B5EF4-FFF2-40B4-BE49-F238E27FC236}">
                <a16:creationId xmlns:a16="http://schemas.microsoft.com/office/drawing/2014/main" id="{4D8767A7-611D-EBA5-2B01-B42AF70CD393}"/>
              </a:ext>
            </a:extLst>
          </p:cNvPr>
          <p:cNvCxnSpPr/>
          <p:nvPr/>
        </p:nvCxnSpPr>
        <p:spPr>
          <a:xfrm>
            <a:off x="734072" y="4189229"/>
            <a:ext cx="3707219" cy="139640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34D5CE-FEF5-33E2-B3E7-76AC7E9827B7}"/>
              </a:ext>
            </a:extLst>
          </p:cNvPr>
          <p:cNvSpPr txBox="1"/>
          <p:nvPr/>
        </p:nvSpPr>
        <p:spPr>
          <a:xfrm>
            <a:off x="504114" y="3369988"/>
            <a:ext cx="2618301" cy="646331"/>
          </a:xfrm>
          <a:prstGeom prst="rect">
            <a:avLst/>
          </a:prstGeom>
          <a:noFill/>
        </p:spPr>
        <p:txBody>
          <a:bodyPr wrap="square" rtlCol="0">
            <a:spAutoFit/>
          </a:bodyPr>
          <a:lstStyle/>
          <a:p>
            <a:r>
              <a:rPr lang="en-GB" dirty="0">
                <a:solidFill>
                  <a:srgbClr val="7030A0"/>
                </a:solidFill>
              </a:rPr>
              <a:t>Then select the test that you would like to do</a:t>
            </a:r>
          </a:p>
        </p:txBody>
      </p:sp>
    </p:spTree>
    <p:extLst>
      <p:ext uri="{BB962C8B-B14F-4D97-AF65-F5344CB8AC3E}">
        <p14:creationId xmlns:p14="http://schemas.microsoft.com/office/powerpoint/2010/main" val="21991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B181C-ED66-658B-73FD-4A01B0B750DD}"/>
              </a:ext>
            </a:extLst>
          </p:cNvPr>
          <p:cNvPicPr>
            <a:picLocks noChangeAspect="1"/>
          </p:cNvPicPr>
          <p:nvPr/>
        </p:nvPicPr>
        <p:blipFill>
          <a:blip r:embed="rId2"/>
          <a:stretch>
            <a:fillRect/>
          </a:stretch>
        </p:blipFill>
        <p:spPr>
          <a:xfrm>
            <a:off x="3893342" y="1240466"/>
            <a:ext cx="7429560" cy="4875938"/>
          </a:xfrm>
          <a:prstGeom prst="rect">
            <a:avLst/>
          </a:prstGeom>
        </p:spPr>
      </p:pic>
      <p:sp>
        <p:nvSpPr>
          <p:cNvPr id="6" name="TextBox 5">
            <a:extLst>
              <a:ext uri="{FF2B5EF4-FFF2-40B4-BE49-F238E27FC236}">
                <a16:creationId xmlns:a16="http://schemas.microsoft.com/office/drawing/2014/main" id="{14FDE781-928A-C273-D385-572D39EE7751}"/>
              </a:ext>
            </a:extLst>
          </p:cNvPr>
          <p:cNvSpPr txBox="1"/>
          <p:nvPr/>
        </p:nvSpPr>
        <p:spPr>
          <a:xfrm>
            <a:off x="709677" y="2462677"/>
            <a:ext cx="2618301" cy="1200329"/>
          </a:xfrm>
          <a:prstGeom prst="rect">
            <a:avLst/>
          </a:prstGeom>
          <a:noFill/>
        </p:spPr>
        <p:txBody>
          <a:bodyPr wrap="square" rtlCol="0">
            <a:spAutoFit/>
          </a:bodyPr>
          <a:lstStyle/>
          <a:p>
            <a:r>
              <a:rPr lang="en-GB" dirty="0">
                <a:solidFill>
                  <a:srgbClr val="7030A0"/>
                </a:solidFill>
              </a:rPr>
              <a:t>The adaptive tests are staggered so that you have to do them over the period if time.</a:t>
            </a:r>
          </a:p>
        </p:txBody>
      </p:sp>
    </p:spTree>
    <p:extLst>
      <p:ext uri="{BB962C8B-B14F-4D97-AF65-F5344CB8AC3E}">
        <p14:creationId xmlns:p14="http://schemas.microsoft.com/office/powerpoint/2010/main" val="310802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0DC3AD-EDF7-A5FE-06DB-12D84243B2D1}"/>
              </a:ext>
            </a:extLst>
          </p:cNvPr>
          <p:cNvPicPr>
            <a:picLocks noChangeAspect="1"/>
          </p:cNvPicPr>
          <p:nvPr/>
        </p:nvPicPr>
        <p:blipFill>
          <a:blip r:embed="rId2"/>
          <a:stretch>
            <a:fillRect/>
          </a:stretch>
        </p:blipFill>
        <p:spPr>
          <a:xfrm>
            <a:off x="996688" y="2342678"/>
            <a:ext cx="10198624" cy="3492679"/>
          </a:xfrm>
          <a:prstGeom prst="rect">
            <a:avLst/>
          </a:prstGeom>
        </p:spPr>
      </p:pic>
      <p:sp>
        <p:nvSpPr>
          <p:cNvPr id="6" name="TextBox 5">
            <a:extLst>
              <a:ext uri="{FF2B5EF4-FFF2-40B4-BE49-F238E27FC236}">
                <a16:creationId xmlns:a16="http://schemas.microsoft.com/office/drawing/2014/main" id="{534651E2-AFC9-151B-7B9B-D3C4FADCF107}"/>
              </a:ext>
            </a:extLst>
          </p:cNvPr>
          <p:cNvSpPr txBox="1"/>
          <p:nvPr/>
        </p:nvSpPr>
        <p:spPr>
          <a:xfrm>
            <a:off x="1424697" y="668253"/>
            <a:ext cx="6633023" cy="646331"/>
          </a:xfrm>
          <a:prstGeom prst="rect">
            <a:avLst/>
          </a:prstGeom>
          <a:noFill/>
        </p:spPr>
        <p:txBody>
          <a:bodyPr wrap="square" rtlCol="0">
            <a:spAutoFit/>
          </a:bodyPr>
          <a:lstStyle/>
          <a:p>
            <a:r>
              <a:rPr lang="en-GB" dirty="0">
                <a:solidFill>
                  <a:srgbClr val="7030A0"/>
                </a:solidFill>
              </a:rPr>
              <a:t>Once you have started doing adaptive tests, at the bottom of the page you can see your results to check your progress.</a:t>
            </a:r>
          </a:p>
        </p:txBody>
      </p:sp>
    </p:spTree>
    <p:extLst>
      <p:ext uri="{BB962C8B-B14F-4D97-AF65-F5344CB8AC3E}">
        <p14:creationId xmlns:p14="http://schemas.microsoft.com/office/powerpoint/2010/main" val="370355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284</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Children’s guide to BOFA</vt:lpstr>
      <vt:lpstr>https//www.bofa11+.com</vt:lpstr>
      <vt:lpstr>PowerPoint Presentation</vt:lpstr>
      <vt:lpstr>Your login details are your school email address and the password you use to log on at school</vt:lpstr>
      <vt:lpstr>What is Bofa?</vt:lpstr>
      <vt:lpstr>There are two sides to Bofa- adaptive and non-adaptive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parental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Skelton</dc:creator>
  <cp:lastModifiedBy>Paula McIntyre</cp:lastModifiedBy>
  <cp:revision>25</cp:revision>
  <dcterms:created xsi:type="dcterms:W3CDTF">2023-01-31T08:00:37Z</dcterms:created>
  <dcterms:modified xsi:type="dcterms:W3CDTF">2024-02-12T08:08:42Z</dcterms:modified>
</cp:coreProperties>
</file>